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bril Fatface" panose="02000503000000020003" pitchFamily="2" charset="0"/>
      <p:regular r:id="rId10"/>
    </p:embeddedFont>
    <p:embeddedFont>
      <p:font typeface="Lato" panose="020F0502020204030203" pitchFamily="34" charset="0"/>
      <p:regular r:id="rId11"/>
    </p:embeddedFont>
    <p:embeddedFont>
      <p:font typeface="La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E6DA8-EE58-EF77-67A5-E1E11D2DF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8" y="2110738"/>
            <a:ext cx="6065524" cy="6065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4222" y="3634596"/>
            <a:ext cx="9750800" cy="192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sz="144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Idea Title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81720" y="-218676"/>
            <a:ext cx="1410420" cy="10724351"/>
            <a:chOff x="0" y="0"/>
            <a:chExt cx="371469" cy="28245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1469" cy="2824520"/>
            </a:xfrm>
            <a:custGeom>
              <a:avLst/>
              <a:gdLst/>
              <a:ahLst/>
              <a:cxnLst/>
              <a:rect l="l" t="t" r="r" b="b"/>
              <a:pathLst>
                <a:path w="371469" h="2824520">
                  <a:moveTo>
                    <a:pt x="0" y="0"/>
                  </a:moveTo>
                  <a:lnTo>
                    <a:pt x="371469" y="0"/>
                  </a:lnTo>
                  <a:lnTo>
                    <a:pt x="371469" y="2824520"/>
                  </a:lnTo>
                  <a:lnTo>
                    <a:pt x="0" y="2824520"/>
                  </a:lnTo>
                  <a:close/>
                </a:path>
              </a:pathLst>
            </a:custGeom>
            <a:solidFill>
              <a:srgbClr val="7C898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1469" cy="2862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6754" y="227219"/>
            <a:ext cx="1362165" cy="1362165"/>
            <a:chOff x="0" y="0"/>
            <a:chExt cx="2137283" cy="2137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7283" cy="2137283"/>
            </a:xfrm>
            <a:custGeom>
              <a:avLst/>
              <a:gdLst/>
              <a:ahLst/>
              <a:cxnLst/>
              <a:rect l="l" t="t" r="r" b="b"/>
              <a:pathLst>
                <a:path w="2137283" h="2137283">
                  <a:moveTo>
                    <a:pt x="0" y="0"/>
                  </a:moveTo>
                  <a:lnTo>
                    <a:pt x="2137283" y="0"/>
                  </a:lnTo>
                  <a:lnTo>
                    <a:pt x="2137283" y="2137283"/>
                  </a:lnTo>
                  <a:lnTo>
                    <a:pt x="0" y="2137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6313633" y="227219"/>
            <a:ext cx="1364001" cy="1362165"/>
          </a:xfrm>
          <a:custGeom>
            <a:avLst/>
            <a:gdLst/>
            <a:ahLst/>
            <a:cxnLst/>
            <a:rect l="l" t="t" r="r" b="b"/>
            <a:pathLst>
              <a:path w="1364001" h="1362165">
                <a:moveTo>
                  <a:pt x="0" y="0"/>
                </a:moveTo>
                <a:lnTo>
                  <a:pt x="1364001" y="0"/>
                </a:lnTo>
                <a:lnTo>
                  <a:pt x="1364001" y="1362165"/>
                </a:lnTo>
                <a:lnTo>
                  <a:pt x="0" y="1362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04222" y="6224815"/>
            <a:ext cx="7796040" cy="153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69"/>
              </a:lnSpc>
            </a:pPr>
            <a:r>
              <a:rPr lang="en-US" sz="4264" b="1">
                <a:solidFill>
                  <a:srgbClr val="253439"/>
                </a:solidFill>
                <a:latin typeface="Lato Bold"/>
                <a:ea typeface="Lato Bold"/>
                <a:cs typeface="Lato Bold"/>
                <a:sym typeface="Lato Bold"/>
              </a:rPr>
              <a:t>Theme:</a:t>
            </a:r>
          </a:p>
          <a:p>
            <a:pPr algn="just">
              <a:lnSpc>
                <a:spcPts val="6269"/>
              </a:lnSpc>
            </a:pPr>
            <a:r>
              <a:rPr lang="en-US" sz="4264" b="1">
                <a:solidFill>
                  <a:srgbClr val="253439"/>
                </a:solidFill>
                <a:latin typeface="Lato Bold"/>
                <a:ea typeface="Lato Bold"/>
                <a:cs typeface="Lato Bold"/>
                <a:sym typeface="Lato Bold"/>
              </a:rPr>
              <a:t>Team Name 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51371" y="198585"/>
            <a:ext cx="10297782" cy="127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7"/>
              </a:lnSpc>
              <a:spcBef>
                <a:spcPct val="0"/>
              </a:spcBef>
            </a:pPr>
            <a:r>
              <a:rPr lang="en-US" sz="7498" spc="-149">
                <a:solidFill>
                  <a:srgbClr val="253439"/>
                </a:solidFill>
                <a:latin typeface="Abril Fatface"/>
                <a:ea typeface="Abril Fatface"/>
                <a:cs typeface="Abril Fatface"/>
                <a:sym typeface="Abril Fatface"/>
              </a:rPr>
              <a:t>HACKWELL’ 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7486517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Abstract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983753"/>
            <a:ext cx="4438650" cy="215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  <a:spcBef>
                <a:spcPct val="0"/>
              </a:spcBef>
            </a:pPr>
            <a:r>
              <a:rPr lang="en-US" sz="3095" spc="-61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 Overview of the problem</a:t>
            </a:r>
          </a:p>
          <a:p>
            <a:pPr algn="ctr">
              <a:lnSpc>
                <a:spcPts val="4333"/>
              </a:lnSpc>
              <a:spcBef>
                <a:spcPct val="0"/>
              </a:spcBef>
            </a:pPr>
            <a:endParaRPr lang="en-US" sz="3095" spc="-61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333"/>
              </a:lnSpc>
              <a:spcBef>
                <a:spcPct val="0"/>
              </a:spcBef>
            </a:pPr>
            <a:endParaRPr lang="en-US" sz="3095" spc="-61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4333"/>
              </a:lnSpc>
              <a:spcBef>
                <a:spcPct val="0"/>
              </a:spcBef>
            </a:pPr>
            <a:endParaRPr lang="en-US" sz="3095" spc="-61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93005"/>
            <a:ext cx="9021985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Problem Statement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68991"/>
            <a:ext cx="6453188" cy="606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just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•Clearly describe the problem</a:t>
            </a:r>
          </a:p>
          <a:p>
            <a:pPr algn="just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•Who is facing this problem?</a:t>
            </a:r>
          </a:p>
          <a:p>
            <a:pPr algn="just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•Where and why does it occur?</a:t>
            </a:r>
          </a:p>
          <a:p>
            <a:pPr algn="just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•Why is it important to solve?</a:t>
            </a:r>
          </a:p>
          <a:p>
            <a:pPr algn="just">
              <a:lnSpc>
                <a:spcPts val="6940"/>
              </a:lnSpc>
            </a:pPr>
            <a:r>
              <a:rPr lang="en-US" sz="3834" spc="-76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>
              <a:lnSpc>
                <a:spcPts val="6940"/>
              </a:lnSpc>
            </a:pPr>
            <a:endParaRPr lang="en-US" sz="3834" spc="-76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3626" y="1171575"/>
            <a:ext cx="1335687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8000" u="none" strike="noStrike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ethodology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73626" y="3160878"/>
            <a:ext cx="10572998" cy="255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spc="-57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How Will It Work?</a:t>
            </a:r>
          </a:p>
          <a:p>
            <a:pPr algn="l">
              <a:lnSpc>
                <a:spcPts val="4059"/>
              </a:lnSpc>
            </a:pPr>
            <a:endParaRPr lang="en-US" sz="2899" spc="-57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spc="-57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•Technologies / tools used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spc="-57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(e.g., AI, IoT, Web, Mobile App, Hardware, etc.)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endParaRPr lang="en-US" sz="2899" spc="-57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6358375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Architecture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446243" y="2850996"/>
            <a:ext cx="9946583" cy="286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•Basic workflow or system flow</a:t>
            </a:r>
          </a:p>
          <a:p>
            <a:pPr algn="ctr">
              <a:lnSpc>
                <a:spcPts val="578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            •Feasibility at student / prototype level</a:t>
            </a:r>
          </a:p>
          <a:p>
            <a:pPr algn="ctr">
              <a:lnSpc>
                <a:spcPts val="578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5789"/>
              </a:lnSpc>
            </a:pPr>
            <a:endParaRPr lang="en-US" sz="2999" spc="-59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6090065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Solution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5634" y="2650511"/>
            <a:ext cx="9551014" cy="253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6"/>
              </a:lnSpc>
            </a:pPr>
            <a:r>
              <a:rPr lang="en-US" sz="3957" spc="-7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•Brief explanation of the proposed solution</a:t>
            </a:r>
          </a:p>
          <a:p>
            <a:pPr algn="ctr">
              <a:lnSpc>
                <a:spcPts val="6886"/>
              </a:lnSpc>
            </a:pPr>
            <a:r>
              <a:rPr lang="en-US" sz="3957" spc="-7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•How does it solve the identified problem?</a:t>
            </a:r>
          </a:p>
          <a:p>
            <a:pPr algn="ctr">
              <a:lnSpc>
                <a:spcPts val="6886"/>
              </a:lnSpc>
            </a:pPr>
            <a:endParaRPr lang="en-US" sz="3957" spc="-79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5026"/>
            <a:ext cx="6090065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Uniqueness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744977"/>
            <a:ext cx="9551014" cy="340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6"/>
              </a:lnSpc>
            </a:pPr>
            <a:r>
              <a:rPr lang="en-US" sz="3957" spc="-7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>
              <a:lnSpc>
                <a:spcPts val="6886"/>
              </a:lnSpc>
            </a:pPr>
            <a:r>
              <a:rPr lang="en-US" sz="3957" spc="-7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•What makes your idea different or better?</a:t>
            </a:r>
          </a:p>
          <a:p>
            <a:pPr algn="ctr">
              <a:lnSpc>
                <a:spcPts val="6886"/>
              </a:lnSpc>
            </a:pPr>
            <a:endParaRPr lang="en-US" sz="3957" spc="-79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6886"/>
              </a:lnSpc>
            </a:pPr>
            <a:endParaRPr lang="en-US" sz="3957" spc="-79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1420372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Impact  &amp; Use Cases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11905"/>
            <a:ext cx="9495286" cy="353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7"/>
              </a:lnSpc>
            </a:pPr>
            <a:r>
              <a:rPr lang="en-US" sz="3299" b="1" spc="-65">
                <a:solidFill>
                  <a:srgbClr val="253439"/>
                </a:solidFill>
                <a:latin typeface="Lato Bold"/>
                <a:ea typeface="Lato Bold"/>
                <a:cs typeface="Lato Bold"/>
                <a:sym typeface="Lato Bold"/>
              </a:rPr>
              <a:t>Expected Impact</a:t>
            </a:r>
          </a:p>
          <a:p>
            <a:pPr algn="l">
              <a:lnSpc>
                <a:spcPts val="557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•Who will benefit from this solution?</a:t>
            </a:r>
          </a:p>
          <a:p>
            <a:pPr algn="l">
              <a:lnSpc>
                <a:spcPts val="557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•Social / economic / environmental impact</a:t>
            </a:r>
          </a:p>
          <a:p>
            <a:pPr algn="l">
              <a:lnSpc>
                <a:spcPts val="5579"/>
              </a:lnSpc>
            </a:pPr>
            <a:r>
              <a:rPr lang="en-US" sz="2999" spc="-59">
                <a:solidFill>
                  <a:srgbClr val="253439"/>
                </a:solidFill>
                <a:latin typeface="Lato"/>
                <a:ea typeface="Lato"/>
                <a:cs typeface="Lato"/>
                <a:sym typeface="Lato"/>
              </a:rPr>
              <a:t>•Possible real-world use cases</a:t>
            </a:r>
          </a:p>
          <a:p>
            <a:pPr algn="l">
              <a:lnSpc>
                <a:spcPts val="5579"/>
              </a:lnSpc>
            </a:pPr>
            <a:endParaRPr lang="en-US" sz="2999" spc="-59">
              <a:solidFill>
                <a:srgbClr val="2534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Abril Fatface</vt:lpstr>
      <vt:lpstr>Lato</vt:lpstr>
      <vt:lpstr>Arial</vt:lpstr>
      <vt:lpstr>Calibri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Template Hackwell'26</dc:title>
  <dc:creator>Sri Vathsan</dc:creator>
  <cp:lastModifiedBy>Sri Vathsan</cp:lastModifiedBy>
  <cp:revision>3</cp:revision>
  <dcterms:created xsi:type="dcterms:W3CDTF">2006-08-16T00:00:00Z</dcterms:created>
  <dcterms:modified xsi:type="dcterms:W3CDTF">2026-02-05T14:30:01Z</dcterms:modified>
  <dc:identifier>DAG_textZY4</dc:identifier>
</cp:coreProperties>
</file>